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90" r:id="rId5"/>
    <p:sldId id="258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69" r:id="rId16"/>
    <p:sldId id="259" r:id="rId17"/>
    <p:sldId id="260" r:id="rId18"/>
    <p:sldId id="261" r:id="rId19"/>
    <p:sldId id="271" r:id="rId20"/>
    <p:sldId id="270" r:id="rId21"/>
    <p:sldId id="263" r:id="rId22"/>
    <p:sldId id="264" r:id="rId23"/>
    <p:sldId id="265" r:id="rId24"/>
    <p:sldId id="291" r:id="rId25"/>
    <p:sldId id="293" r:id="rId26"/>
    <p:sldId id="266" r:id="rId27"/>
    <p:sldId id="298" r:id="rId28"/>
    <p:sldId id="295" r:id="rId29"/>
    <p:sldId id="267" r:id="rId30"/>
    <p:sldId id="292" r:id="rId31"/>
    <p:sldId id="294" r:id="rId32"/>
    <p:sldId id="268" r:id="rId33"/>
    <p:sldId id="272" r:id="rId34"/>
    <p:sldId id="296" r:id="rId35"/>
    <p:sldId id="277" r:id="rId36"/>
    <p:sldId id="297" r:id="rId37"/>
    <p:sldId id="278" r:id="rId38"/>
    <p:sldId id="262" r:id="rId39"/>
    <p:sldId id="273" r:id="rId40"/>
    <p:sldId id="274" r:id="rId41"/>
    <p:sldId id="275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3" autoAdjust="0"/>
    <p:restoredTop sz="84598" autoAdjust="0"/>
  </p:normalViewPr>
  <p:slideViewPr>
    <p:cSldViewPr snapToGrid="0">
      <p:cViewPr varScale="1">
        <p:scale>
          <a:sx n="56" d="100"/>
          <a:sy n="56" d="100"/>
        </p:scale>
        <p:origin x="86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68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20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587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90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71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938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304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99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4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07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890CB-CD6F-4AD5-B205-174683BE23A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687EF-7EE8-4BE4-A0E8-C7E561EEB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73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«СОХРАНИТЬ СЕБЯ» 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Адаптация  и включение родителя в процесс обучения  и воспитания ребенка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/>
          <a:srcRect t="7360" r="9433"/>
          <a:stretch>
            <a:fillRect/>
          </a:stretch>
        </p:blipFill>
        <p:spPr>
          <a:xfrm>
            <a:off x="2914908" y="1949570"/>
            <a:ext cx="5797771" cy="4444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580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Знакомимся  с …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400" dirty="0"/>
              <a:t>У</a:t>
            </a:r>
            <a:r>
              <a:rPr lang="ru-RU" sz="2400" dirty="0" smtClean="0"/>
              <a:t>ставом образовательной организации</a:t>
            </a:r>
          </a:p>
          <a:p>
            <a:r>
              <a:rPr lang="ru-RU" sz="2400" dirty="0" smtClean="0"/>
              <a:t>Учебной программой</a:t>
            </a:r>
          </a:p>
          <a:p>
            <a:r>
              <a:rPr lang="ru-RU" sz="2400" dirty="0" smtClean="0"/>
              <a:t>Принятыми правилами</a:t>
            </a:r>
          </a:p>
          <a:p>
            <a:r>
              <a:rPr lang="ru-RU" sz="2400" dirty="0" smtClean="0"/>
              <a:t>Другое (форма учащихся, </a:t>
            </a:r>
          </a:p>
          <a:p>
            <a:pPr>
              <a:buNone/>
            </a:pPr>
            <a:r>
              <a:rPr lang="ru-RU" sz="2400" dirty="0" smtClean="0"/>
              <a:t>	режим и т.д.)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96000" y="1825625"/>
            <a:ext cx="5181600" cy="233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Выстраиваем отношения </a:t>
            </a:r>
            <a:br>
              <a:rPr lang="ru-RU" sz="4000" dirty="0" smtClean="0"/>
            </a:br>
            <a:r>
              <a:rPr lang="ru-RU" sz="4000" dirty="0" smtClean="0"/>
              <a:t>с администрацией школы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600" dirty="0" smtClean="0"/>
              <a:t>Уважайте субординацию. Прежде всего попытайтесь решить проблему через классного руководителя, затем с учителем по предмету. Если не удалось, обращайтесь к администрации (завуч, директор).</a:t>
            </a:r>
          </a:p>
          <a:p>
            <a:pPr marL="0" indent="0" algn="just">
              <a:buNone/>
            </a:pPr>
            <a:r>
              <a:rPr lang="ru-RU" sz="2600" dirty="0"/>
              <a:t>	</a:t>
            </a:r>
            <a:r>
              <a:rPr lang="ru-RU" sz="2600" dirty="0" smtClean="0"/>
              <a:t>Если директор  школы не спешит вам помочь, несмотря на то, что вы проявили уважение и попросили совета, задаем вопросы «Правильно ли я понимаю, что несмотря на Ваше желание, Вы вынуждены отказать в переводе моего ребенка в параллельный класс/изучении такого-то предмета/переводе на дистанционное обучение и т.д.». Директор может ответить: «Нет, я не совсем это имела ввиду…». Можно попросить письменный отказ или же предложить: «Да, я вас очень понимаю. Вы все делаете для детей, но ситуация непреодолимая. Давайте я поспособствую Вам и обращусь в отдел образования. Пусть они помогут школе решить эту проблему».</a:t>
            </a:r>
          </a:p>
          <a:p>
            <a:pPr marL="0" indent="0" algn="just">
              <a:buNone/>
            </a:pPr>
            <a:r>
              <a:rPr lang="ru-RU" sz="2600" dirty="0"/>
              <a:t>	</a:t>
            </a:r>
            <a:r>
              <a:rPr lang="ru-RU" sz="2600" dirty="0" smtClean="0"/>
              <a:t>Одним словом, Вы не враг и не жалобщик, а человек отстаивающий интересы своего ребенка. Таким обычно идут навстречу.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1831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Если ребенок совершил проступок или правонарушение в стенах школы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Выясните у ребенка, что произошло, все подробности и обстоятельства для того, чтобы иметь более полное представление о ЧП.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Будьте готовы признать вину ребенка, если действительно он виновник ЧП. 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Лучше, если разговор будет вестись без присутствия «виновника».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Старайтесь держать под контролем эмоции, не разговаривайте на повышенных тонах.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Не отрицайте вину ребенка, но поясните его мотивы (если знаете о них).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Просите больше достоверных фактов и конкретики.</a:t>
            </a:r>
          </a:p>
          <a:p>
            <a:pPr marL="0" indent="0" algn="just">
              <a:buNone/>
            </a:pPr>
            <a:r>
              <a:rPr lang="ru-RU" dirty="0" smtClean="0"/>
              <a:t>	Постарайтесь уловить суть претензий.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Спросите, что </a:t>
            </a:r>
            <a:r>
              <a:rPr lang="ru-RU" dirty="0"/>
              <a:t>в</a:t>
            </a:r>
            <a:r>
              <a:rPr lang="ru-RU" dirty="0" smtClean="0"/>
              <a:t>ы можете  сделать? Постарайтесь понять, какой реакции от вас ждут  (возместить ущерб, провести беседу с ребенком, обратиться к психологу и т.д.)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Предложите свой способ урегулирования  ситуации.</a:t>
            </a:r>
          </a:p>
          <a:p>
            <a:pPr marL="0" indent="0" algn="just">
              <a:buNone/>
            </a:pP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0386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Взаимодействуем с учителями-предметниками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200" dirty="0" smtClean="0"/>
              <a:t>Разговор с учителем часто вызывает массу эмоций, которые усугубляют школьные проблемы. Выбрав эффективный подход к общению, родитель сможет избежать конфликтов и облегчить жизнь и себе, и ребенку, и педагогам.</a:t>
            </a:r>
          </a:p>
          <a:p>
            <a:pPr marL="0" indent="0" algn="just">
              <a:buNone/>
            </a:pPr>
            <a:r>
              <a:rPr lang="ru-RU" sz="2200" dirty="0"/>
              <a:t>	</a:t>
            </a:r>
            <a:r>
              <a:rPr lang="ru-RU" sz="2200" dirty="0" smtClean="0"/>
              <a:t>Разговаривайте с учителем уважительно и на равных. Переступив порог школы, многие родители вновь ощущают себя в роли учеников, испытывают страх перед «взрослыми» учителями и директором. Боятся осуждения, стремятся доказать, что они хорошие. Позволяют себя отчитывать, говорят неуверенно. Со всем соглашаются, лишь бы в школе «на детях не отыгрались». Или впадают в подростковый негативизм и бессмысленное бунтарство.</a:t>
            </a:r>
          </a:p>
          <a:p>
            <a:pPr marL="0" indent="0" algn="just">
              <a:buNone/>
            </a:pPr>
            <a:r>
              <a:rPr lang="ru-RU" sz="2200" dirty="0"/>
              <a:t>	</a:t>
            </a:r>
            <a:r>
              <a:rPr lang="ru-RU" sz="2200" dirty="0" smtClean="0"/>
              <a:t>Другая крайность – относиться к учителям как к обслуживающему персоналу, ощущать себя клиентом, который «всегда прав».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7132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Взаимодействуем с учителями-предметниками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200" dirty="0" smtClean="0"/>
              <a:t>Для конструктивного решения проблем важно постоянно удерживать позицию взрослого, сохранять деловой, уважительный тон. Не чувствовать себя обязанным доказывать, что вы хорошая мать или достойный отец.</a:t>
            </a:r>
          </a:p>
          <a:p>
            <a:pPr marL="0" indent="0" algn="just">
              <a:buNone/>
            </a:pPr>
            <a:r>
              <a:rPr lang="ru-RU" sz="2200" dirty="0"/>
              <a:t>	</a:t>
            </a:r>
            <a:r>
              <a:rPr lang="ru-RU" sz="2200" dirty="0" smtClean="0"/>
              <a:t>Выберите подходящее время. Если есть потребность в разговоре с педагогом, назначьте встречу заранее. Не поднимайте частный вопрос на родительском собрании, не врывайтесь внезапно на перемене или перед началом урока, не звоните по телефону в урочные часы или поздно вечером. Удобное время и способ связи лучше обговорить при знакомстве с педагогом.</a:t>
            </a:r>
          </a:p>
          <a:p>
            <a:pPr marL="0" indent="0" algn="just">
              <a:buNone/>
            </a:pPr>
            <a:r>
              <a:rPr lang="ru-RU" sz="2200" dirty="0"/>
              <a:t>	</a:t>
            </a:r>
            <a:r>
              <a:rPr lang="ru-RU" sz="2200" dirty="0" smtClean="0"/>
              <a:t>Демонстрируя уважение к личному времени учителя, вы закладываете первый кирпичик взаимопонимания.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7892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Взаимодействуем с учителями-предметниками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200" dirty="0" smtClean="0"/>
              <a:t>Не накручивайте себя разговорами с другими родителями. Сегодня, когда многие активно  общаются в </a:t>
            </a:r>
            <a:r>
              <a:rPr lang="ru-RU" sz="2200" dirty="0" err="1" smtClean="0"/>
              <a:t>соцсетях</a:t>
            </a:r>
            <a:r>
              <a:rPr lang="ru-RU" sz="2200" dirty="0" smtClean="0"/>
              <a:t> и мессенджерах, стало популярно делиться проблемами и негативом по поводу учителя с родителями одноклассников своего ребенка. Нередко в таких группах и беседах обсуждаются непроверенные факты. Не занимайтесь коллективным фантазированием. Сначала обсудите свою проблему с педагогом лично, а потом стройте свое независимое мнение.</a:t>
            </a:r>
          </a:p>
          <a:p>
            <a:pPr marL="0" indent="0" algn="just">
              <a:buNone/>
            </a:pPr>
            <a:r>
              <a:rPr lang="ru-RU" sz="2200" dirty="0"/>
              <a:t>	</a:t>
            </a:r>
            <a:r>
              <a:rPr lang="ru-RU" sz="2200" dirty="0" smtClean="0"/>
              <a:t>Подчерните, что понимаете ситуацию. Есть вероятность, что вы будете абсолютно не согласны с позицией учителя. Но это не повод бросаться в спор с порога. Для начала повторите вкратце услышанную мысль : «Я вижу, вас очень беспокоит, что…», «Да, ситуация в классе очень сложная, потому что…», «Как я поняла, на ваш взгляд, мой ребенок…». Только когда вы продемонстрировали, что услышали позицию педагога, начните излагать свое видение проблемы.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49018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Взаимодействуем с учителями-предметниками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90113" y="1587260"/>
            <a:ext cx="10998679" cy="4960189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3100" dirty="0" smtClean="0"/>
              <a:t>Чтобы ваше мнение лучше слышали, между делом посочувствуйте учителю; «Даже не представляю, как вам тяжело, мы с одним ребенком переживаем, а у вас их 25», «Конечно, в наше время школе непросто…» и т.д. Тогда вам будет проще не соглашаться с учителем по существу, но при этом не превратить разговор в ссору.</a:t>
            </a:r>
          </a:p>
          <a:p>
            <a:pPr marL="0" indent="0" algn="just">
              <a:buNone/>
            </a:pPr>
            <a:r>
              <a:rPr lang="ru-RU" sz="3100" dirty="0"/>
              <a:t>	</a:t>
            </a:r>
            <a:r>
              <a:rPr lang="ru-RU" sz="3100" dirty="0" smtClean="0"/>
              <a:t>Начните с фразы «Я хочу с вами посоветоваться!». Особенно это полезно, когда на самом деле у вас есть претензии. К примеру, ребенок жалуется на несправедливое отношение или грубый тон учителя. Мама идет в школу и говорит: «Я хочу с вами посоветоваться. Вика приходит домой очень расстроенной, когда получает «тройки». Ей не всегда понятно, почему ее работу оценили низко. Что мне делать в этих ситуациях?</a:t>
            </a:r>
          </a:p>
          <a:p>
            <a:pPr marL="0" indent="0" algn="just">
              <a:buNone/>
            </a:pPr>
            <a:r>
              <a:rPr lang="ru-RU" sz="3100" dirty="0"/>
              <a:t>	</a:t>
            </a:r>
            <a:r>
              <a:rPr lang="ru-RU" sz="3100" dirty="0" smtClean="0"/>
              <a:t>Тут есть шансы, что</a:t>
            </a:r>
          </a:p>
          <a:p>
            <a:pPr algn="just">
              <a:buFontTx/>
              <a:buChar char="-"/>
            </a:pPr>
            <a:r>
              <a:rPr lang="ru-RU" sz="3100" dirty="0" smtClean="0"/>
              <a:t>учитель поймет, что ребенок и родитель заинтересованы в учебе;</a:t>
            </a:r>
          </a:p>
          <a:p>
            <a:pPr algn="just">
              <a:buFontTx/>
              <a:buChar char="-"/>
            </a:pPr>
            <a:r>
              <a:rPr lang="ru-RU" sz="3100" dirty="0"/>
              <a:t> </a:t>
            </a:r>
            <a:r>
              <a:rPr lang="ru-RU" sz="3100" dirty="0" smtClean="0"/>
              <a:t>даст полезную информацию – ведь не исключено, что оценки на деле заслуженные и школьнику нужна помощь;</a:t>
            </a:r>
          </a:p>
          <a:p>
            <a:pPr algn="just">
              <a:buFontTx/>
              <a:buChar char="-"/>
            </a:pPr>
            <a:r>
              <a:rPr lang="ru-RU" sz="3100" dirty="0"/>
              <a:t> </a:t>
            </a:r>
            <a:r>
              <a:rPr lang="ru-RU" sz="3100" dirty="0" smtClean="0"/>
              <a:t>про себя проанализирует, всегда ли он прав.</a:t>
            </a:r>
          </a:p>
          <a:p>
            <a:pPr marL="457200" lvl="1" indent="0" algn="just">
              <a:buNone/>
            </a:pPr>
            <a:r>
              <a:rPr lang="ru-RU" sz="3100" dirty="0" smtClean="0"/>
              <a:t>        А вот если мама с порога заявляет: «Почему вы все время занижаете оценки?», то учитель будет защищаться. Поэтому мы никого не обвиняем в некомпетентности, а приглашаем к сотрудничеству.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412377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Взаимодействуем с учителями-предметниками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1825625"/>
            <a:ext cx="10643558" cy="435133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/>
              <a:t>	</a:t>
            </a:r>
            <a:r>
              <a:rPr lang="ru-RU" sz="2200" dirty="0" smtClean="0"/>
              <a:t>Ищите общие цели. Несмотря на внешне разные подходы в той или иной проблеме, как минимум, одна общая цель у родителей и школы должна быть – дать детям образование (знания и возможности для развития).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dirty="0" smtClean="0"/>
              <a:t>Так будет проще заметить, что учитель требует отступ в тетради в четыре клеточки, не потому, что злыдня, а потому, что беспокоится о том, научится ли ребенок слышать требования к оформлению работ (что ему пригодится и на ЕГЕ и на дипломе в ВУЗе).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dirty="0" smtClean="0"/>
              <a:t> И тогда останется договориться только о том, в какой форме требования выдвигаются – а это уже проще , чем спорить о принципиальной необходимости четырех клеточек.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47225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Взаимодействуем с учителями-предметниками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43310" y="1500997"/>
            <a:ext cx="10515600" cy="495156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/>
              <a:t>	</a:t>
            </a:r>
            <a:r>
              <a:rPr lang="ru-RU" sz="2200" dirty="0" smtClean="0"/>
              <a:t>Оставайтесь защитником своего ребенка. Когда классный руководитель рассказывает, что ребенок устроил отвратительную драку, прогуливает уроки, родители испытывают стыд и злость. В этот момент важно не поддаваться своим эмоциям. Найдите в себе силы поблагодарить учителя за уделенное время и пообещайте разобраться в ситуации.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dirty="0"/>
              <a:t>	</a:t>
            </a:r>
            <a:r>
              <a:rPr lang="ru-RU" sz="2200" dirty="0" smtClean="0"/>
              <a:t>Выслушайте вторую сторону, ребенка, постарайтесь понять причины и мотивы данного поведения.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dirty="0"/>
              <a:t>	</a:t>
            </a:r>
            <a:r>
              <a:rPr lang="ru-RU" sz="2200" dirty="0" smtClean="0"/>
              <a:t>Особенно недопустимо, когда на беседе присутствуют родитель, учитель и ученик, и двое взрослых стыдят ребенка на повышенных тонах.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4237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Взаимодействуем с учителями-предметниками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sz="2400" dirty="0" smtClean="0"/>
              <a:t>Не критиковать учителя в присутствии ребенка.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 smtClean="0"/>
              <a:t> Держать свои эмоции под контролем.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/>
              <a:t> </a:t>
            </a:r>
            <a:r>
              <a:rPr lang="ru-RU" sz="2400" dirty="0" smtClean="0"/>
              <a:t>Обращаться к учителю на «Вы» и по имени отчеству, даже если это молодой учитель или ваш знакомый.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/>
              <a:t> </a:t>
            </a:r>
            <a:r>
              <a:rPr lang="ru-RU" sz="2400" dirty="0" smtClean="0"/>
              <a:t> Обсуждаем с учителем возможности ребенка (медицинский диагноз по соматическим заболеваниям, </a:t>
            </a:r>
            <a:r>
              <a:rPr lang="ru-RU" sz="2400" dirty="0" err="1" smtClean="0"/>
              <a:t>гиперактивность</a:t>
            </a:r>
            <a:r>
              <a:rPr lang="ru-RU" sz="2400" dirty="0" smtClean="0"/>
              <a:t> и пр.), если требуются какие-то необходимые условия для ребенка, обговариваем их заранее.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 smtClean="0"/>
              <a:t> Не предъявлять необоснованные требования. Родители часто жалуются, что ОО не соответствует возможностям их детей по нагрузке, напряженности, по темпу деятельности, требованиям. Помним, что ОО мы выбирали сами!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9108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31498" y="365125"/>
            <a:ext cx="9409981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Примерный алгоритм беседы родителя с учителем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1824"/>
          </a:xfrm>
        </p:spPr>
        <p:txBody>
          <a:bodyPr>
            <a:normAutofit fontScale="55000" lnSpcReduction="20000"/>
          </a:bodyPr>
          <a:lstStyle/>
          <a:p>
            <a:r>
              <a:rPr lang="ru-RU" sz="3500" dirty="0" smtClean="0"/>
              <a:t>Заранее определить цель и тему встречи, обговорив, по каким вопросам будет проводиться беседа;</a:t>
            </a:r>
          </a:p>
          <a:p>
            <a:r>
              <a:rPr lang="ru-RU" sz="3500" dirty="0"/>
              <a:t>з</a:t>
            </a:r>
            <a:r>
              <a:rPr lang="ru-RU" sz="3500" dirty="0" smtClean="0"/>
              <a:t>апланировать время удобное для родителя и учителя, чтобы никто никуда е спешил и не опаздывал;</a:t>
            </a:r>
          </a:p>
          <a:p>
            <a:r>
              <a:rPr lang="ru-RU" sz="3500" dirty="0"/>
              <a:t>с</a:t>
            </a:r>
            <a:r>
              <a:rPr lang="ru-RU" sz="3500" dirty="0" smtClean="0"/>
              <a:t>оставит план, записав для себя все интересующие вопросы, чтобы не пропустить важной информации;</a:t>
            </a:r>
          </a:p>
          <a:p>
            <a:r>
              <a:rPr lang="ru-RU" sz="3500" dirty="0"/>
              <a:t>п</a:t>
            </a:r>
            <a:r>
              <a:rPr lang="ru-RU" sz="3500" dirty="0" smtClean="0"/>
              <a:t>ри себе иметь блокнот и ручку, если потребуется что-то записать;</a:t>
            </a:r>
          </a:p>
          <a:p>
            <a:r>
              <a:rPr lang="ru-RU" sz="3500" dirty="0"/>
              <a:t>п</a:t>
            </a:r>
            <a:r>
              <a:rPr lang="ru-RU" sz="3500" dirty="0" smtClean="0"/>
              <a:t>озитивно настроиться на предстоящую встречу;</a:t>
            </a:r>
          </a:p>
          <a:p>
            <a:r>
              <a:rPr lang="ru-RU" sz="3500" dirty="0"/>
              <a:t>в</a:t>
            </a:r>
            <a:r>
              <a:rPr lang="ru-RU" sz="3500" dirty="0" smtClean="0"/>
              <a:t>о время беседы следить за своей речью, жестикуляцией и выражением лица;</a:t>
            </a:r>
          </a:p>
          <a:p>
            <a:pPr algn="just"/>
            <a:r>
              <a:rPr lang="ru-RU" sz="3500" dirty="0"/>
              <a:t>п</a:t>
            </a:r>
            <a:r>
              <a:rPr lang="ru-RU" sz="3500" dirty="0" smtClean="0"/>
              <a:t>одводить итог каждого оговоренного пункта, чтобы избежать недоразумений или недопонимания;</a:t>
            </a:r>
          </a:p>
          <a:p>
            <a:r>
              <a:rPr lang="ru-RU" sz="3500" dirty="0"/>
              <a:t>н</a:t>
            </a:r>
            <a:r>
              <a:rPr lang="ru-RU" sz="3500" dirty="0" smtClean="0"/>
              <a:t>е стесняться задавать уточняющие вопросы и просить разъяснить непонятные нюансы;</a:t>
            </a:r>
          </a:p>
          <a:p>
            <a:r>
              <a:rPr lang="ru-RU" sz="3500" dirty="0"/>
              <a:t>н</a:t>
            </a:r>
            <a:r>
              <a:rPr lang="ru-RU" sz="3500" dirty="0" smtClean="0"/>
              <a:t>е затягивать беседу (разумно расходуем свой эмоциональный ресурс), если необходимо, договориться о повторной встрече;</a:t>
            </a:r>
          </a:p>
          <a:p>
            <a:r>
              <a:rPr lang="ru-RU" sz="3500" dirty="0"/>
              <a:t>п</a:t>
            </a:r>
            <a:r>
              <a:rPr lang="ru-RU" sz="3500" dirty="0" smtClean="0"/>
              <a:t>еред завершением встречи озвучивайте результаты встречи и достигнутые договоренности, найдите оптимальный или промежуточный вариант.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65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Какую полезную информацию мы можем узнать у учителя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600" dirty="0" smtClean="0"/>
              <a:t>Для многих родителей беседа с педагогами представляет затруднение из-за незнания того, какие вопросы лучше задавать. Чтобы правильно построить диалог и узнать больше информации о школьной жизни ребенка можно спросить: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600" dirty="0"/>
              <a:t> </a:t>
            </a:r>
            <a:r>
              <a:rPr lang="ru-RU" sz="2600" dirty="0" smtClean="0"/>
              <a:t>Находит ли он общий язык с другими детьми?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600" dirty="0"/>
              <a:t> </a:t>
            </a:r>
            <a:r>
              <a:rPr lang="ru-RU" sz="2600" dirty="0" smtClean="0"/>
              <a:t>Участвует ли в групповых занятиях, мероприятиях?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600" dirty="0"/>
              <a:t> </a:t>
            </a:r>
            <a:r>
              <a:rPr lang="ru-RU" sz="2600" dirty="0" smtClean="0"/>
              <a:t>Испытывает ли ребенок трудности при выполнении заданий, и если да, то какие именно? Помешают ли эти  трудности дальнейшему обучению? Как исправить ситуацию?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600" dirty="0"/>
              <a:t> </a:t>
            </a:r>
            <a:r>
              <a:rPr lang="ru-RU" sz="2600" dirty="0" smtClean="0"/>
              <a:t>С чем он справляется легко, а с чем сложно?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600" dirty="0"/>
              <a:t> </a:t>
            </a:r>
            <a:r>
              <a:rPr lang="ru-RU" sz="2600" dirty="0" smtClean="0"/>
              <a:t>Как справляется с контрольными?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600" dirty="0"/>
              <a:t> </a:t>
            </a:r>
            <a:r>
              <a:rPr lang="ru-RU" sz="2600" dirty="0" smtClean="0"/>
              <a:t>Как себя чувствует, отвечая у доски?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600" dirty="0"/>
              <a:t> </a:t>
            </a:r>
            <a:r>
              <a:rPr lang="ru-RU" sz="2600" dirty="0" smtClean="0"/>
              <a:t>Нужны ли дополнительные занятия?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88289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Причины конфликта между родителем и учителем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43310" y="1980900"/>
            <a:ext cx="4881113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</a:rPr>
              <a:t>РОДИТЕЛЬ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/>
              <a:t>Отсутствие единства в требованиях разных учителей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 smtClean="0"/>
              <a:t>Непостоянство требований учителя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/>
              <a:t>Недовольство родителя  методами обучения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 smtClean="0"/>
              <a:t>Предвзятое отношение к ребенку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495690" y="1825625"/>
            <a:ext cx="5426016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УЧИТЕЛЬ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/>
              <a:t>Родители не посещают ОО (собрания, информационные беседы)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 smtClean="0"/>
              <a:t>Родители верят только своему ребенку</a:t>
            </a:r>
          </a:p>
          <a:p>
            <a:pPr marL="0" indent="0">
              <a:lnSpc>
                <a:spcPct val="100000"/>
              </a:lnSpc>
              <a:buNone/>
            </a:pPr>
            <a:endParaRPr lang="ru-RU" sz="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/>
              <a:t>Родители полностью выключают себя из схемы взаимодействия учитель-ребенок-родитель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7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Родительский ресурс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Прощайте себя за ошибки! Принимая свое несовершенство, вам легче будет принять проблемы ребенка и сохранить тепло в отношениях</a:t>
            </a:r>
          </a:p>
          <a:p>
            <a:endParaRPr lang="ru-RU" sz="800" dirty="0" smtClean="0"/>
          </a:p>
          <a:p>
            <a:r>
              <a:rPr lang="ru-RU" sz="2200" dirty="0" smtClean="0"/>
              <a:t>Научите ребенка просить о помощи (важный социальный навык)</a:t>
            </a:r>
          </a:p>
          <a:p>
            <a:endParaRPr lang="ru-RU" sz="800" dirty="0" smtClean="0"/>
          </a:p>
          <a:p>
            <a:r>
              <a:rPr lang="ru-RU" sz="2200" dirty="0" smtClean="0"/>
              <a:t>Определите свою зону ответственности в отношении родитель-ребенок-учитель</a:t>
            </a:r>
            <a:endParaRPr lang="ru-RU" sz="22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3320" y="1825625"/>
            <a:ext cx="5181600" cy="3774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546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С педагогом-психологом </a:t>
            </a:r>
            <a:br>
              <a:rPr lang="ru-RU" sz="4000" dirty="0" smtClean="0"/>
            </a:br>
            <a:r>
              <a:rPr lang="ru-RU" sz="4000" dirty="0" smtClean="0"/>
              <a:t>и социальным педагогом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1017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ПЕДАГОГ-ПСИХОЛОГ</a:t>
            </a:r>
          </a:p>
          <a:p>
            <a:pPr marL="0" indent="0" algn="just">
              <a:buNone/>
            </a:pPr>
            <a:r>
              <a:rPr lang="ru-RU" sz="2400" dirty="0" smtClean="0"/>
              <a:t>Не стоит бояться обращаться к педагогу-психологу за помощью.</a:t>
            </a:r>
          </a:p>
          <a:p>
            <a:pPr marL="0" indent="0" algn="just">
              <a:buNone/>
            </a:pPr>
            <a:r>
              <a:rPr lang="ru-RU" sz="2400" dirty="0" smtClean="0"/>
              <a:t>Зачастую родители опасаются, что их действия  в отношении воспитания ребенка могут осуждаться и быть подвергнуты критике. </a:t>
            </a:r>
          </a:p>
          <a:p>
            <a:pPr marL="0" indent="0" algn="just">
              <a:buNone/>
            </a:pPr>
            <a:r>
              <a:rPr lang="ru-RU" sz="2400" dirty="0" smtClean="0"/>
              <a:t>У педагога-психолога и родителя есть общая цель – благополучие ребенка.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392174" y="1825625"/>
            <a:ext cx="4961625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	СОЦИАЛЬНЫЙ ПЕДАГОГ</a:t>
            </a:r>
          </a:p>
          <a:p>
            <a:pPr marL="0" indent="0" algn="just">
              <a:buNone/>
            </a:pPr>
            <a:r>
              <a:rPr lang="ru-RU" sz="2400" dirty="0" smtClean="0"/>
              <a:t>Социальный педагог может посетить семью с вашего согласия.</a:t>
            </a:r>
          </a:p>
          <a:p>
            <a:pPr marL="0" indent="0" algn="just">
              <a:buNone/>
            </a:pPr>
            <a:r>
              <a:rPr lang="ru-RU" sz="2400" dirty="0" smtClean="0"/>
              <a:t>Представлять интересы вашего ребенка в правоохранительных органах или социальных службах.</a:t>
            </a:r>
          </a:p>
          <a:p>
            <a:pPr marL="0" indent="0" algn="just">
              <a:buNone/>
            </a:pPr>
            <a:r>
              <a:rPr lang="ru-RU" sz="2400" dirty="0" smtClean="0"/>
              <a:t>Консультировать семьи детей-инвалидов, попечителей сирот, малообеспеченные семьи по поводу отстаивания своих прав и получения положенных льгот.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695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9574" y="2961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С одноклассниками ребенка </a:t>
            </a:r>
            <a:br>
              <a:rPr lang="ru-RU" sz="4000" dirty="0" smtClean="0"/>
            </a:br>
            <a:r>
              <a:rPr lang="ru-RU" sz="4000" dirty="0" smtClean="0"/>
              <a:t>и учащимися школы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1509623"/>
            <a:ext cx="10515600" cy="508095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/>
              <a:t>	</a:t>
            </a:r>
            <a:r>
              <a:rPr lang="ru-RU" sz="2200" dirty="0" smtClean="0"/>
              <a:t>Решайте возникшие конфликты не с обидчиком своего ребенка, а с его родителями и администрацией школы.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dirty="0" smtClean="0"/>
              <a:t>	Что мешает найти поступать правильно?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b="1" dirty="0" smtClean="0"/>
              <a:t>Необъективность</a:t>
            </a:r>
            <a:r>
              <a:rPr lang="ru-RU" sz="2200" dirty="0" smtClean="0"/>
              <a:t>. Взрослые уверены, что их чадо не могло поступить неправильно, и потому не разобравшись в ситуации начинают обвинять другую сторону.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b="1" dirty="0" smtClean="0"/>
              <a:t>Разное поведение ребенка в школе и дома</a:t>
            </a:r>
            <a:r>
              <a:rPr lang="ru-RU" sz="2200" dirty="0" smtClean="0"/>
              <a:t>, может провоцировать непонимание ситуации и агрессию у родителей.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200" b="1" dirty="0" smtClean="0"/>
              <a:t>Публичная критика</a:t>
            </a:r>
            <a:r>
              <a:rPr lang="ru-RU" sz="2200" dirty="0" smtClean="0"/>
              <a:t>. Не отчитывайте своего ребенка в присутствии свидетелей, ребенок воспринимает это как предательство. Лучше поговорить дома в спокойной обстановке.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00641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С родительским сообществом</a:t>
            </a:r>
            <a:endParaRPr lang="ru-RU" sz="40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10177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ЧАТЕ</a:t>
            </a:r>
          </a:p>
          <a:p>
            <a:pPr marL="0" indent="0">
              <a:buNone/>
            </a:pPr>
            <a:r>
              <a:rPr lang="ru-RU" dirty="0" smtClean="0"/>
              <a:t>Определите правила чата и время для активности</a:t>
            </a:r>
          </a:p>
          <a:p>
            <a:pPr marL="0" indent="0">
              <a:buNone/>
            </a:pPr>
            <a:r>
              <a:rPr lang="ru-RU" dirty="0" smtClean="0"/>
              <a:t>Не </a:t>
            </a:r>
            <a:r>
              <a:rPr lang="ru-RU" dirty="0" err="1" smtClean="0"/>
              <a:t>спамить</a:t>
            </a:r>
            <a:r>
              <a:rPr lang="ru-RU" dirty="0" smtClean="0"/>
              <a:t> (картинки, </a:t>
            </a:r>
            <a:r>
              <a:rPr lang="ru-RU" dirty="0" err="1" smtClean="0"/>
              <a:t>смайлы</a:t>
            </a:r>
            <a:r>
              <a:rPr lang="ru-RU" dirty="0"/>
              <a:t>,</a:t>
            </a:r>
            <a:r>
              <a:rPr lang="ru-RU" dirty="0" smtClean="0"/>
              <a:t> </a:t>
            </a:r>
            <a:r>
              <a:rPr lang="ru-RU" dirty="0"/>
              <a:t>р</a:t>
            </a:r>
            <a:r>
              <a:rPr lang="ru-RU" dirty="0" smtClean="0"/>
              <a:t>азмещение посторонней информации и т.д.), язык общения должен быть более официальным</a:t>
            </a:r>
          </a:p>
          <a:p>
            <a:pPr marL="0" indent="0">
              <a:buNone/>
            </a:pPr>
            <a:r>
              <a:rPr lang="ru-RU" dirty="0" smtClean="0"/>
              <a:t>Не отправлять каждое слово отдельным сообщением</a:t>
            </a:r>
          </a:p>
          <a:p>
            <a:pPr marL="0" indent="0">
              <a:buNone/>
            </a:pPr>
            <a:r>
              <a:rPr lang="ru-RU" dirty="0" smtClean="0"/>
              <a:t>Не отправлять голосовые сообщения</a:t>
            </a:r>
          </a:p>
          <a:p>
            <a:pPr marL="0" indent="0">
              <a:buNone/>
            </a:pPr>
            <a:r>
              <a:rPr lang="ru-RU" dirty="0" smtClean="0"/>
              <a:t>Внимательно читать чат и  не задавать одинаковые вопросы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6081622" y="1825625"/>
            <a:ext cx="5814203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РОДИТЕЛЬСКИЕ СОБРАНИЯ</a:t>
            </a:r>
          </a:p>
          <a:p>
            <a:pPr marL="0" indent="0">
              <a:buNone/>
            </a:pPr>
            <a:r>
              <a:rPr lang="ru-RU" dirty="0" smtClean="0"/>
              <a:t>Сплочение детского коллектива невозможно без сплочения родительского сообщества</a:t>
            </a:r>
          </a:p>
          <a:p>
            <a:pPr marL="0" indent="0">
              <a:buNone/>
            </a:pPr>
            <a:r>
              <a:rPr lang="ru-RU" dirty="0" smtClean="0"/>
              <a:t>Не выяснять подробности успеваемости вашего ребенка при всех родителях</a:t>
            </a:r>
          </a:p>
          <a:p>
            <a:pPr marL="0" indent="0">
              <a:buNone/>
            </a:pPr>
            <a:r>
              <a:rPr lang="ru-RU" dirty="0" smtClean="0"/>
              <a:t>Не выяснять при всех разногласия с определенным родителем</a:t>
            </a:r>
          </a:p>
          <a:p>
            <a:pPr marL="0" indent="0">
              <a:buNone/>
            </a:pPr>
            <a:r>
              <a:rPr lang="ru-RU" dirty="0" smtClean="0"/>
              <a:t>Берите на себя столько ответственности, сколько сможете осилить</a:t>
            </a:r>
          </a:p>
          <a:p>
            <a:pPr marL="0" indent="0">
              <a:buNone/>
            </a:pPr>
            <a:r>
              <a:rPr lang="ru-RU" dirty="0" smtClean="0"/>
              <a:t>Воздержитесь от долгого неконструктивного общения</a:t>
            </a:r>
          </a:p>
          <a:p>
            <a:pPr marL="0" indent="0">
              <a:buNone/>
            </a:pPr>
            <a:r>
              <a:rPr lang="ru-RU" dirty="0" smtClean="0"/>
              <a:t>Не спешите с действиями, если не согласны с большинством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31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Реакция на неудачу (родители, дети)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Не оправдал наших ожиданий, а мы в тебя так верили!</a:t>
            </a:r>
          </a:p>
          <a:p>
            <a:r>
              <a:rPr lang="ru-RU" sz="2200" dirty="0" smtClean="0"/>
              <a:t>Лучше надо было готовиться (учитываем человеческий фактор, сиюминутные обстоятельства)</a:t>
            </a:r>
          </a:p>
          <a:p>
            <a:r>
              <a:rPr lang="ru-RU" sz="2200" dirty="0" smtClean="0"/>
              <a:t>Даем ребенку право на ошибку: «Мы надеемся, что следующий раз у тебя все получится»</a:t>
            </a:r>
          </a:p>
          <a:p>
            <a:r>
              <a:rPr lang="ru-RU" sz="2200" dirty="0" smtClean="0"/>
              <a:t>А вот у Никиты, Ани все получилось, бери с них пример (не сравниваем своего ребенка с другими детьми)</a:t>
            </a:r>
          </a:p>
          <a:p>
            <a:r>
              <a:rPr lang="ru-RU" sz="2200" dirty="0" smtClean="0"/>
              <a:t>Чем мы могли бы тебе помочь?</a:t>
            </a:r>
            <a:endParaRPr lang="ru-RU" sz="2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8079" y="2001100"/>
            <a:ext cx="5181600" cy="3983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63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Мотивация на успех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9189" y="1730735"/>
            <a:ext cx="5181600" cy="4351338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Учим ребенка получать удовольствие от процесса познания чего-либо</a:t>
            </a:r>
          </a:p>
          <a:p>
            <a:r>
              <a:rPr lang="ru-RU" sz="2200" dirty="0" smtClean="0"/>
              <a:t>Оставляем ребенку право на собственное мнение, отличное от других</a:t>
            </a:r>
          </a:p>
          <a:p>
            <a:r>
              <a:rPr lang="ru-RU" sz="2200" dirty="0"/>
              <a:t> </a:t>
            </a:r>
            <a:r>
              <a:rPr lang="ru-RU" sz="2200" dirty="0" smtClean="0"/>
              <a:t>Не оцениваем возможности ребенка по его результатам</a:t>
            </a:r>
          </a:p>
          <a:p>
            <a:r>
              <a:rPr lang="ru-RU" sz="2200" dirty="0" smtClean="0"/>
              <a:t>Учим ребенка справляться со стрессом</a:t>
            </a:r>
            <a:endParaRPr lang="ru-RU" sz="2200" dirty="0"/>
          </a:p>
        </p:txBody>
      </p:sp>
      <p:pic>
        <p:nvPicPr>
          <p:cNvPr id="7" name="Picture 2" descr="https://phonoteka.org/uploads/posts/2021-05/1620796416_23-phonoteka_org-p-fon-odarennii-rebenok-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946" y="1686373"/>
            <a:ext cx="5181600" cy="3456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06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-2174258"/>
            <a:ext cx="12283440" cy="903225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569344" y="2184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Расписание, режим дня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50307" y="1418155"/>
            <a:ext cx="56184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	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Вместе с ребенком определите важные направления: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Учеба</a:t>
            </a:r>
          </a:p>
          <a:p>
            <a:pPr>
              <a:lnSpc>
                <a:spcPct val="150000"/>
              </a:lnSpc>
            </a:pPr>
            <a:r>
              <a:rPr lang="ru-RU" sz="2200" dirty="0"/>
              <a:t>З</a:t>
            </a:r>
            <a:r>
              <a:rPr lang="ru-RU" sz="2200" dirty="0" smtClean="0"/>
              <a:t>доровье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Физическая нагрузка и спорт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Хобби, увлечения, творчество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Общение с друзьями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Игры и развлечения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Время, проведенное вместе с родителями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Время, проведенное наедине с собой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98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2178"/>
            <a:ext cx="12283440" cy="903225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Определите приоритеты</a:t>
            </a:r>
            <a:endParaRPr lang="ru-RU" sz="40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584199" y="1690688"/>
            <a:ext cx="6316933" cy="4351338"/>
          </a:xfrm>
        </p:spPr>
        <p:txBody>
          <a:bodyPr>
            <a:normAutofit/>
          </a:bodyPr>
          <a:lstStyle/>
          <a:p>
            <a:pPr marL="182563" lvl="1" indent="0" algn="just">
              <a:lnSpc>
                <a:spcPct val="150000"/>
              </a:lnSpc>
              <a:buNone/>
            </a:pPr>
            <a:r>
              <a:rPr lang="ru-RU" dirty="0" smtClean="0"/>
              <a:t> 	</a:t>
            </a:r>
            <a:r>
              <a:rPr lang="ru-RU" sz="2200" dirty="0" smtClean="0"/>
              <a:t>Достичь успеха и гармонии в жизни, необходимо, чтобы ежедневные дела согласовывались с долгосрочными целями. 	Детство – время, когда долгосрочные цели только определяются, и это означает простор для экспериментов. Однако если с ранних лет научиться соблюдать этот принцип, ребенку будет легче решать свои задачи в будущем.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7909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-2174258"/>
            <a:ext cx="12283440" cy="903225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34683" y="-438496"/>
            <a:ext cx="10515600" cy="155717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Матрица Эйзенхауэра</a:t>
            </a:r>
            <a:endParaRPr lang="ru-RU" sz="4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87372" y="914260"/>
            <a:ext cx="6065491" cy="3419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3733" y="4585136"/>
            <a:ext cx="59529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Особое внимание стоит уделить второму квадрату (важные, но не срочные дела). Как правило, мы склонны заниматься делами из первого квадрата, ведь их невозможно перенести. Однако задачи из второго, обычно связаны с нашими долгосрочными целями или с личными интересами и увлечениями.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38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2178"/>
            <a:ext cx="12283440" cy="903225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Принципы</a:t>
            </a:r>
            <a:r>
              <a:rPr lang="ru-RU" dirty="0" smtClean="0"/>
              <a:t> </a:t>
            </a:r>
            <a:r>
              <a:rPr lang="ru-RU" dirty="0" err="1" smtClean="0"/>
              <a:t>тайм-менеджмента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200" dirty="0" smtClean="0"/>
              <a:t>Расписание дня должно быть жестким лишь на 50-60 процентов. Нельзя строго планировать 100 процентов времени. Такой распорядок не будет работать, и скорее всего, некоторые важные дела окажутся не выполненными. Необходим резерв времени примерно 40 процентов.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683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9366" y="26784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Организация рабочего </a:t>
            </a:r>
            <a:br>
              <a:rPr lang="ru-RU" sz="4000" dirty="0" smtClean="0"/>
            </a:br>
            <a:r>
              <a:rPr lang="ru-RU" sz="4000" dirty="0" smtClean="0"/>
              <a:t>(учебного) места ребенка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Удобное и функциональное рабочее место – залог успешной учебы и здоровья ребенка</a:t>
            </a:r>
          </a:p>
          <a:p>
            <a:r>
              <a:rPr lang="ru-RU" sz="2400" dirty="0" smtClean="0"/>
              <a:t>Выделенная рабочая зона (ширма, штора, стеллаж)</a:t>
            </a:r>
          </a:p>
          <a:p>
            <a:r>
              <a:rPr lang="ru-RU" sz="2400" dirty="0" smtClean="0"/>
              <a:t>Грамотно  и удобно организованная система хранения книг и тетрадей</a:t>
            </a:r>
          </a:p>
          <a:p>
            <a:r>
              <a:rPr lang="ru-RU" sz="2400" dirty="0" smtClean="0"/>
              <a:t>Достаточное освещение</a:t>
            </a:r>
          </a:p>
          <a:p>
            <a:r>
              <a:rPr lang="ru-RU" sz="2400" dirty="0" smtClean="0"/>
              <a:t>Нейтральная цветовая гамма</a:t>
            </a:r>
          </a:p>
          <a:p>
            <a:r>
              <a:rPr lang="ru-RU" sz="2400" dirty="0" smtClean="0"/>
              <a:t>Минимализм на рабочем столе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56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9910" y="258121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Выполнение домашнего </a:t>
            </a:r>
            <a:br>
              <a:rPr lang="ru-RU" sz="4000" dirty="0" smtClean="0"/>
            </a:br>
            <a:r>
              <a:rPr lang="ru-RU" sz="4000" dirty="0" smtClean="0"/>
              <a:t>задания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11285" y="1631071"/>
            <a:ext cx="6420256" cy="435133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200" dirty="0" smtClean="0"/>
              <a:t>Определить временной интервал, наиболее подходящий именно вашему ребенку (сразу после школы, после отдыха и обеда, после физической нагрузки и т.д.)</a:t>
            </a:r>
          </a:p>
          <a:p>
            <a:pPr algn="just">
              <a:lnSpc>
                <a:spcPct val="100000"/>
              </a:lnSpc>
            </a:pPr>
            <a:endParaRPr lang="ru-RU" sz="800" dirty="0" smtClean="0"/>
          </a:p>
          <a:p>
            <a:pPr algn="just">
              <a:lnSpc>
                <a:spcPct val="100000"/>
              </a:lnSpc>
            </a:pPr>
            <a:r>
              <a:rPr lang="ru-RU" sz="2200" dirty="0" smtClean="0"/>
              <a:t>Во время подготовки домашнего задания не должен фоном работать телевизор или быть включен интернет</a:t>
            </a:r>
          </a:p>
          <a:p>
            <a:pPr algn="just">
              <a:lnSpc>
                <a:spcPct val="100000"/>
              </a:lnSpc>
            </a:pPr>
            <a:endParaRPr lang="ru-RU" sz="800" dirty="0" smtClean="0"/>
          </a:p>
          <a:p>
            <a:pPr algn="just">
              <a:lnSpc>
                <a:spcPct val="100000"/>
              </a:lnSpc>
            </a:pPr>
            <a:r>
              <a:rPr lang="ru-RU" sz="2200" dirty="0" smtClean="0"/>
              <a:t>Начинать выполнение заданий лучше с самого сложного</a:t>
            </a:r>
            <a:endParaRPr lang="ru-RU" sz="800" dirty="0" smtClean="0"/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Большие задания разбивать на мелкие</a:t>
            </a:r>
          </a:p>
        </p:txBody>
      </p:sp>
    </p:spTree>
    <p:extLst>
      <p:ext uri="{BB962C8B-B14F-4D97-AF65-F5344CB8AC3E}">
        <p14:creationId xmlns:p14="http://schemas.microsoft.com/office/powerpoint/2010/main" val="338746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9910" y="258121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Выполнение домашнего </a:t>
            </a:r>
            <a:br>
              <a:rPr lang="ru-RU" sz="4000" dirty="0" smtClean="0"/>
            </a:br>
            <a:r>
              <a:rPr lang="ru-RU" sz="4000" dirty="0" smtClean="0"/>
              <a:t>задания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5643" y="1524068"/>
            <a:ext cx="6663446" cy="43513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200" dirty="0" smtClean="0"/>
              <a:t>Постоянное присутствие рядом с ребенком необязательно, можно периодически подходить и контролировать процесс.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Попробуйте визуализировать объем домашнего задания. Нарисуйте на бумаге столько коробок, сколько заданий нужно выполнить, после выполнения на ней можно поставить галочку. Когда ребенок видит свое задание в такой форме ему легче отслеживать свой прогресс.</a:t>
            </a:r>
          </a:p>
        </p:txBody>
      </p:sp>
    </p:spTree>
    <p:extLst>
      <p:ext uri="{BB962C8B-B14F-4D97-AF65-F5344CB8AC3E}">
        <p14:creationId xmlns:p14="http://schemas.microsoft.com/office/powerpoint/2010/main" val="338746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Выполнение домашнего </a:t>
            </a:r>
            <a:br>
              <a:rPr lang="ru-RU" dirty="0" smtClean="0"/>
            </a:br>
            <a:r>
              <a:rPr lang="ru-RU" dirty="0" smtClean="0"/>
              <a:t>задания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89105" y="1825625"/>
            <a:ext cx="6313251" cy="4594630"/>
          </a:xfrm>
        </p:spPr>
        <p:txBody>
          <a:bodyPr>
            <a:normAutofit/>
          </a:bodyPr>
          <a:lstStyle/>
          <a:p>
            <a:pPr algn="just"/>
            <a:r>
              <a:rPr lang="ru-RU" sz="2200" dirty="0"/>
              <a:t>Даже если ребенок делает много ошибок, не спешите указывать ему на это, похвалите за тот минимум, который он сделал или просто за его старание, а потом переходите к анализу недочетов</a:t>
            </a:r>
            <a:r>
              <a:rPr lang="ru-RU" sz="2200" dirty="0" smtClean="0"/>
              <a:t>.</a:t>
            </a:r>
          </a:p>
          <a:p>
            <a:pPr algn="just"/>
            <a:r>
              <a:rPr lang="ru-RU" sz="2200" dirty="0" smtClean="0"/>
              <a:t>Учите формулировать просьбу. Ребенок просто говорит «не могу», нужно чтобы его запрос звучал так «не могу проверить гласную в слове».</a:t>
            </a:r>
          </a:p>
          <a:p>
            <a:pPr algn="just"/>
            <a:r>
              <a:rPr lang="ru-RU" sz="2200" dirty="0" smtClean="0"/>
              <a:t>Выработайте наиболее подходящий и удобный  алгоритм выполнения заданий.</a:t>
            </a:r>
          </a:p>
          <a:p>
            <a:pPr algn="just"/>
            <a:r>
              <a:rPr lang="ru-RU" sz="2200" dirty="0" smtClean="0"/>
              <a:t>Научите ребенка получать удовольствие от каждого пройденного этапа в процессе выполнения заданий.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18581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1544" y="22893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Рекомендации родителям по подготовке ребенка к экзаменам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79377" y="1971539"/>
            <a:ext cx="6245159" cy="4682179"/>
          </a:xfrm>
        </p:spPr>
        <p:txBody>
          <a:bodyPr>
            <a:normAutofit/>
          </a:bodyPr>
          <a:lstStyle/>
          <a:p>
            <a:pPr algn="just"/>
            <a:r>
              <a:rPr lang="ru-RU" sz="2200" dirty="0" smtClean="0"/>
              <a:t>Самое главное – это помочь ребенку справиться с эмоциональным напряжением, создать спокойную и комфортную обстановку. Воздержаться хотя бы на этот период от критике и замечаний.</a:t>
            </a:r>
          </a:p>
          <a:p>
            <a:pPr algn="just"/>
            <a:r>
              <a:rPr lang="ru-RU" sz="2200" dirty="0" smtClean="0"/>
              <a:t>Привести в порядок свое эмоциональное состояние, ребенок считывает состояние и настроение родителя.</a:t>
            </a:r>
          </a:p>
          <a:p>
            <a:pPr algn="just"/>
            <a:r>
              <a:rPr lang="ru-RU" sz="2200" dirty="0" smtClean="0"/>
              <a:t>Важно сформировать адекватное восприятие ситуации. Экзамен – всего лишь эпизод в определенном этапе жизни.</a:t>
            </a:r>
          </a:p>
          <a:p>
            <a:pPr algn="just"/>
            <a:r>
              <a:rPr lang="ru-RU" sz="2200" dirty="0" smtClean="0"/>
              <a:t>Структурировать план 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val="19042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9923" y="365125"/>
            <a:ext cx="10993877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Рекомендации родителям по подготовке ребенка к экзаменам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21013" y="1825625"/>
            <a:ext cx="6429983" cy="48475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600" dirty="0"/>
              <a:t>Научить ребенка выделять главное в тексте, абзаце, странице и т.д</a:t>
            </a:r>
            <a:r>
              <a:rPr lang="ru-RU" sz="2600" dirty="0" smtClean="0"/>
              <a:t>.</a:t>
            </a:r>
          </a:p>
          <a:p>
            <a:pPr algn="just"/>
            <a:r>
              <a:rPr lang="ru-RU" sz="2600" dirty="0" smtClean="0"/>
              <a:t>Помочь в распределении тем для подготовки по дням. Убедиться, что ребенок выбрал наиболее подходящий для него способ подготовки к экзамену. Помнить, что зазубривание материала не очень эффективно, главное пройтись по ключевым моментам и поймать логику материала.</a:t>
            </a:r>
          </a:p>
          <a:p>
            <a:pPr algn="just"/>
            <a:r>
              <a:rPr lang="ru-RU" sz="2600" dirty="0" smtClean="0"/>
              <a:t>Режим дня, распределение физической и интеллектуальной нагрузки.</a:t>
            </a:r>
          </a:p>
          <a:p>
            <a:pPr algn="just"/>
            <a:r>
              <a:rPr lang="ru-RU" sz="2600" dirty="0" smtClean="0"/>
              <a:t>Знать индивидуальные характеристики ребенка (его возможности, особенности характера, темперамента, возможные поведенческие реакции)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53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8821" y="151117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Рекомендации родителям по подготовке ребенка к экзаменам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72374" y="1712068"/>
            <a:ext cx="6760724" cy="514593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2200" dirty="0" smtClean="0"/>
              <a:t>Можно потренировать ребенка ориентироваться по времени, грамотно его распределять.</a:t>
            </a:r>
          </a:p>
          <a:p>
            <a:pPr algn="just">
              <a:lnSpc>
                <a:spcPct val="100000"/>
              </a:lnSpc>
            </a:pPr>
            <a:r>
              <a:rPr lang="ru-RU" sz="2200" dirty="0" smtClean="0"/>
              <a:t>Важно учить ребенка пробегать глазами все задания, чтобы оценить, какая работа предстоит. Что можно сделать легко и быстро, а над чем придется потрудиться.</a:t>
            </a:r>
          </a:p>
          <a:p>
            <a:pPr algn="just">
              <a:lnSpc>
                <a:spcPct val="100000"/>
              </a:lnSpc>
            </a:pPr>
            <a:r>
              <a:rPr lang="ru-RU" sz="2200" dirty="0" smtClean="0"/>
              <a:t>Можно провести дома пробный экзамен, чтобы отследить реакции ребенка и степень вовлеченности в выполнение заданий.</a:t>
            </a:r>
          </a:p>
          <a:p>
            <a:pPr algn="just">
              <a:lnSpc>
                <a:spcPct val="100000"/>
              </a:lnSpc>
            </a:pPr>
            <a:r>
              <a:rPr lang="ru-RU" sz="2200" dirty="0" smtClean="0"/>
              <a:t>Накануне экзамена имеет смысл прекратить подготовку, прогуляться и  вовремя лечь спать.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66201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095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0456" y="26784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Развитие адекватной реакции </a:t>
            </a:r>
            <a:br>
              <a:rPr lang="ru-RU" sz="4000" dirty="0" smtClean="0"/>
            </a:br>
            <a:r>
              <a:rPr lang="ru-RU" sz="4000" dirty="0" smtClean="0"/>
              <a:t>ребенка на неудачу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1558" y="1611615"/>
            <a:ext cx="6245158" cy="503237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Ориентировать ребенка необходимо на получение знаний, а не на оценку (оценка может быть субъективной)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Ребенок должен понимать, что для достижения цели основным оружием являются приложенные усилия, а не просто способности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 Развивать умение извлекать опыт из неудач, умение извлечь из поражения что-то положительное (пережитый опыт, новые знакомства, развитие стрессоустойчивости и т.д.)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Учите находить причины неудач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Умение ребенка расставлять свои собственные приоритеты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Сами принимайте неудачи правильно!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84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Развитие у ребенка творческого потенциала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 творческим способностям относят:</a:t>
            </a:r>
          </a:p>
          <a:p>
            <a:pPr marL="0" indent="0">
              <a:buNone/>
            </a:pPr>
            <a:r>
              <a:rPr lang="ru-RU" dirty="0" smtClean="0"/>
              <a:t>Воображение</a:t>
            </a:r>
          </a:p>
          <a:p>
            <a:pPr marL="0" indent="0">
              <a:buNone/>
            </a:pPr>
            <a:r>
              <a:rPr lang="ru-RU" dirty="0" smtClean="0"/>
              <a:t>Образное мышление</a:t>
            </a:r>
          </a:p>
          <a:p>
            <a:pPr marL="0" indent="0">
              <a:buNone/>
            </a:pPr>
            <a:r>
              <a:rPr lang="ru-RU" dirty="0" smtClean="0"/>
              <a:t>Интуицию</a:t>
            </a:r>
          </a:p>
          <a:p>
            <a:pPr marL="0" indent="0">
              <a:buNone/>
            </a:pPr>
            <a:r>
              <a:rPr lang="ru-RU" dirty="0" smtClean="0"/>
              <a:t>Фантазию</a:t>
            </a:r>
          </a:p>
          <a:p>
            <a:pPr marL="0" indent="0">
              <a:buNone/>
            </a:pPr>
            <a:r>
              <a:rPr lang="ru-RU" dirty="0" smtClean="0"/>
              <a:t>Инициативность</a:t>
            </a:r>
          </a:p>
          <a:p>
            <a:pPr marL="0" indent="0">
              <a:buNone/>
            </a:pPr>
            <a:r>
              <a:rPr lang="ru-RU" dirty="0" smtClean="0"/>
              <a:t>Любопытство</a:t>
            </a:r>
          </a:p>
          <a:p>
            <a:pPr marL="0" indent="0">
              <a:buNone/>
            </a:pPr>
            <a:r>
              <a:rPr lang="ru-RU" dirty="0" smtClean="0"/>
              <a:t>Возможность применить теоретические знания на практике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93117" y="1825625"/>
            <a:ext cx="4339765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52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Развитие у ребенка творческого потенциала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2913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200" dirty="0" smtClean="0"/>
              <a:t>Фантазируйте вместе с ребенком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 smtClean="0"/>
              <a:t>Проигрывайте несколько вариантов развития событий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 smtClean="0"/>
              <a:t>Пытайтесь заранее предугадать развитие событий или сюжетной линии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200" dirty="0" smtClean="0"/>
              <a:t>Мотивируйте ребенка на поиск не одного, а нескольких решений проблемы или ситуации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s://i.pinimg.com/736x/59/01/26/5901267d0f4ded4f86adb777b2934de6--interesting-stuff-cool-stuff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968" y="1825625"/>
            <a:ext cx="4005502" cy="389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95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Амбиции родителей </a:t>
            </a:r>
            <a:br>
              <a:rPr lang="ru-RU" sz="4000" dirty="0" smtClean="0"/>
            </a:br>
            <a:r>
              <a:rPr lang="ru-RU" sz="4000" dirty="0" smtClean="0"/>
              <a:t>(гений или нормальное детство)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70105" y="1669982"/>
            <a:ext cx="5718243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300" b="1" dirty="0" smtClean="0">
                <a:solidFill>
                  <a:schemeClr val="accent2">
                    <a:lumMod val="50000"/>
                  </a:schemeClr>
                </a:solidFill>
              </a:rPr>
              <a:t>Фразы со знаком  «-»</a:t>
            </a:r>
          </a:p>
          <a:p>
            <a:r>
              <a:rPr lang="ru-RU" sz="2400" dirty="0" smtClean="0"/>
              <a:t>«У нас в семье принято…»</a:t>
            </a:r>
          </a:p>
          <a:p>
            <a:r>
              <a:rPr lang="ru-RU" sz="2400" dirty="0" smtClean="0"/>
              <a:t>«У нас в семье все любят читать…»</a:t>
            </a:r>
          </a:p>
          <a:p>
            <a:r>
              <a:rPr lang="ru-RU" sz="2400" dirty="0" smtClean="0"/>
              <a:t>«В тебя все столько вкладывают, что ты..»</a:t>
            </a:r>
          </a:p>
          <a:p>
            <a:r>
              <a:rPr lang="ru-RU" sz="2400" dirty="0" smtClean="0"/>
              <a:t>«Мы всегда надеялись, что ты…»</a:t>
            </a:r>
          </a:p>
          <a:p>
            <a:r>
              <a:rPr lang="ru-RU" sz="2400" dirty="0" smtClean="0"/>
              <a:t>«Ты просто не можешь нас всех подвести..»</a:t>
            </a:r>
          </a:p>
          <a:p>
            <a:pPr marL="0" indent="0">
              <a:buNone/>
            </a:pPr>
            <a:r>
              <a:rPr lang="ru-RU" sz="2400" b="1" dirty="0" smtClean="0"/>
              <a:t>Уважаемые родители! </a:t>
            </a:r>
          </a:p>
          <a:p>
            <a:pPr marL="0" indent="0">
              <a:buNone/>
            </a:pPr>
            <a:r>
              <a:rPr lang="ru-RU" sz="2400" b="1" dirty="0" smtClean="0"/>
              <a:t>Соизмеряйте свои собственные желания и надежды с желаниями и возможностями своего ребенка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050" name="Picture 2" descr="https://s1.1zoom.ru/big3/559/Little_girls_Dress_Barra_46157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718" y="1928654"/>
            <a:ext cx="4700081" cy="3760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3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413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Почему родители так себя ведут?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35022" y="1446245"/>
            <a:ext cx="54945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Желание соответствовать определенным стандартам родителя или быть  «не хуже» </a:t>
            </a:r>
          </a:p>
          <a:p>
            <a:pPr marL="0" indent="0">
              <a:buNone/>
            </a:pPr>
            <a:r>
              <a:rPr lang="ru-RU" sz="2200" dirty="0" smtClean="0"/>
              <a:t>Действовать по заранее заданной схеме (планирование жизни ребенка, без учета его особенностей)</a:t>
            </a:r>
          </a:p>
          <a:p>
            <a:pPr marL="0" indent="0">
              <a:buNone/>
            </a:pPr>
            <a:r>
              <a:rPr lang="ru-RU" sz="2200" dirty="0" smtClean="0"/>
              <a:t>Желание добиться одобрения со стороны окружающих и родственников</a:t>
            </a:r>
          </a:p>
          <a:p>
            <a:pPr marL="0" indent="0">
              <a:buNone/>
            </a:pPr>
            <a:r>
              <a:rPr lang="ru-RU" sz="2200" dirty="0" smtClean="0"/>
              <a:t>Опыт воспитания старших детей, где данная схема была эффективна</a:t>
            </a:r>
          </a:p>
          <a:p>
            <a:pPr marL="0" indent="0">
              <a:buNone/>
            </a:pPr>
            <a:r>
              <a:rPr lang="ru-RU" sz="2200" dirty="0" smtClean="0"/>
              <a:t>Отождествление успехов или неуспехов ребенка с успешностью себя как родителя</a:t>
            </a:r>
          </a:p>
          <a:p>
            <a:pPr marL="0" indent="0">
              <a:buNone/>
            </a:pPr>
            <a:endParaRPr lang="ru-RU" sz="2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1112" y="1528362"/>
            <a:ext cx="5181600" cy="3545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37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Адекватность интеллектуальной </a:t>
            </a:r>
            <a:br>
              <a:rPr lang="ru-RU" sz="4000" dirty="0" smtClean="0"/>
            </a:br>
            <a:r>
              <a:rPr lang="ru-RU" sz="4000" dirty="0" smtClean="0"/>
              <a:t>нагрузки ребенка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6110" y="1952084"/>
            <a:ext cx="5543145" cy="4351338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Знать индивидуальные характеристики ребенка (темперамент, возможные поведенческие реакции, возможности, способности)</a:t>
            </a:r>
          </a:p>
          <a:p>
            <a:r>
              <a:rPr lang="ru-RU" sz="2200" dirty="0" smtClean="0"/>
              <a:t>Учить ребенка знать и понимать свои особенности, действовать в любых ситуациях с их учетом</a:t>
            </a:r>
          </a:p>
          <a:p>
            <a:r>
              <a:rPr lang="ru-RU" sz="2200" dirty="0" smtClean="0"/>
              <a:t>Учить ребенка воспринимать и распределять интеллектуальную нагрузку</a:t>
            </a:r>
            <a:endParaRPr lang="ru-RU" sz="22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16350"/>
            <a:ext cx="5181600" cy="3677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734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9574" y="141389"/>
            <a:ext cx="5418307" cy="1325563"/>
          </a:xfrm>
        </p:spPr>
        <p:txBody>
          <a:bodyPr/>
          <a:lstStyle/>
          <a:p>
            <a:pPr algn="ctr"/>
            <a:r>
              <a:rPr lang="ru-RU" dirty="0" smtClean="0"/>
              <a:t>Ошибки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89562" y="1319787"/>
            <a:ext cx="5377774" cy="4351338"/>
          </a:xfrm>
        </p:spPr>
        <p:txBody>
          <a:bodyPr>
            <a:normAutofit/>
          </a:bodyPr>
          <a:lstStyle/>
          <a:p>
            <a:pPr algn="just"/>
            <a:r>
              <a:rPr lang="ru-RU" sz="2200" dirty="0" smtClean="0"/>
              <a:t>Разобщенность в вопросах воспитания</a:t>
            </a:r>
          </a:p>
          <a:p>
            <a:pPr algn="just"/>
            <a:r>
              <a:rPr lang="ru-RU" sz="2200" dirty="0" smtClean="0"/>
              <a:t>Разные требования к ребенку от разных членов семьи</a:t>
            </a:r>
          </a:p>
          <a:p>
            <a:pPr algn="just"/>
            <a:r>
              <a:rPr lang="ru-RU" sz="2200" dirty="0" smtClean="0"/>
              <a:t>Сравнение с другими детьми</a:t>
            </a:r>
          </a:p>
          <a:p>
            <a:pPr algn="just"/>
            <a:r>
              <a:rPr lang="ru-RU" sz="2200" dirty="0" smtClean="0"/>
              <a:t>Указывать на черты характера ребенка, такие как у  кого-то из родственников в негативном ключе</a:t>
            </a:r>
          </a:p>
          <a:p>
            <a:pPr algn="just"/>
            <a:r>
              <a:rPr lang="ru-RU" sz="2200" dirty="0" err="1" smtClean="0"/>
              <a:t>Гиперопека</a:t>
            </a:r>
            <a:endParaRPr lang="ru-RU" sz="2200" dirty="0" smtClean="0"/>
          </a:p>
          <a:p>
            <a:pPr algn="just"/>
            <a:r>
              <a:rPr lang="ru-RU" sz="2200" dirty="0" smtClean="0"/>
              <a:t>Манипуляции «если ты не…, то я не…»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45440" y="531845"/>
            <a:ext cx="3843681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039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47928" y="151117"/>
            <a:ext cx="4949757" cy="1325563"/>
          </a:xfrm>
        </p:spPr>
        <p:txBody>
          <a:bodyPr/>
          <a:lstStyle/>
          <a:p>
            <a:pPr algn="ctr"/>
            <a:r>
              <a:rPr lang="ru-RU" dirty="0" smtClean="0"/>
              <a:t>Ошибки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82557" y="1173871"/>
            <a:ext cx="5873885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200" dirty="0"/>
              <a:t>Отрицание личности ребенка «я знаю лучше, что тебе надо»</a:t>
            </a:r>
          </a:p>
          <a:p>
            <a:pPr algn="just">
              <a:lnSpc>
                <a:spcPct val="150000"/>
              </a:lnSpc>
            </a:pPr>
            <a:r>
              <a:rPr lang="ru-RU" sz="2200" dirty="0"/>
              <a:t>Развитие ребенка вопреки его желаниям</a:t>
            </a:r>
          </a:p>
          <a:p>
            <a:pPr algn="just">
              <a:lnSpc>
                <a:spcPct val="150000"/>
              </a:lnSpc>
            </a:pPr>
            <a:r>
              <a:rPr lang="ru-RU" sz="2200" dirty="0"/>
              <a:t>Запреты без объяснения причин</a:t>
            </a:r>
          </a:p>
          <a:p>
            <a:pPr algn="just">
              <a:lnSpc>
                <a:spcPct val="150000"/>
              </a:lnSpc>
            </a:pPr>
            <a:r>
              <a:rPr lang="ru-RU" sz="2200" dirty="0"/>
              <a:t>Положить свою жизнь на алтарь ребенка</a:t>
            </a:r>
          </a:p>
          <a:p>
            <a:pPr algn="just">
              <a:lnSpc>
                <a:spcPct val="150000"/>
              </a:lnSpc>
            </a:pPr>
            <a:r>
              <a:rPr lang="ru-RU" sz="2200" dirty="0"/>
              <a:t>Не делать правильно, а учить быть правильным (двойные стандарты)</a:t>
            </a: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05620" y="787939"/>
            <a:ext cx="3929873" cy="3929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992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8473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Телефоны помощи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09016" y="1251693"/>
            <a:ext cx="10515600" cy="4351338"/>
          </a:xfrm>
        </p:spPr>
        <p:txBody>
          <a:bodyPr>
            <a:normAutofit/>
          </a:bodyPr>
          <a:lstStyle/>
          <a:p>
            <a:r>
              <a:rPr lang="ru-RU" sz="2200" dirty="0" smtClean="0"/>
              <a:t>8 800 2000 122          Всероссийский детский Телефон Доверия</a:t>
            </a:r>
          </a:p>
          <a:p>
            <a:r>
              <a:rPr lang="ru-RU" sz="2200" dirty="0" smtClean="0"/>
              <a:t>+7 (4832) 64 88 71    ГАУ «Центр психолого-педагогической, медицинской и                   социальной помощи» Брянской области</a:t>
            </a:r>
          </a:p>
          <a:p>
            <a:r>
              <a:rPr lang="ru-RU" sz="2200" dirty="0" smtClean="0"/>
              <a:t>+7 (4832) 64 57 26     МБУ Центр «Ладья» </a:t>
            </a:r>
          </a:p>
          <a:p>
            <a:r>
              <a:rPr lang="ru-RU" sz="2200" dirty="0" smtClean="0"/>
              <a:t>+7 (4832) 74 27 32     Уполномоченный по правам ребенка в Брянской области</a:t>
            </a:r>
          </a:p>
          <a:p>
            <a:r>
              <a:rPr lang="ru-RU" sz="2200" dirty="0" smtClean="0"/>
              <a:t>+7 (4832) 58 04 40     Департамент образования и науки Брянской области</a:t>
            </a:r>
          </a:p>
          <a:p>
            <a:r>
              <a:rPr lang="ru-RU" sz="2200" dirty="0" smtClean="0"/>
              <a:t> +7 (4832) 30 10 18    Департамент семьи, социальной и демографической политики Брянской области</a:t>
            </a:r>
          </a:p>
          <a:p>
            <a:r>
              <a:rPr lang="ru-RU" sz="2200" dirty="0" smtClean="0"/>
              <a:t>+7 (4832) 64 88 71     Консультационная служба помощи родителям (законным представителям) Брянской области «Компетентный родитель»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05739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9029" y="155643"/>
            <a:ext cx="10573967" cy="65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3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1711</Words>
  <Application>Microsoft Office PowerPoint</Application>
  <PresentationFormat>Широкоэкранный</PresentationFormat>
  <Paragraphs>249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Wingdings</vt:lpstr>
      <vt:lpstr>Тема Office</vt:lpstr>
      <vt:lpstr>«СОХРАНИТЬ СЕБЯ»  Адаптация  и включение родителя в процесс обучения  и воспитания ребенка</vt:lpstr>
      <vt:lpstr>Знакомимся  с …</vt:lpstr>
      <vt:lpstr>Выстраиваем отношения  с администрацией школы</vt:lpstr>
      <vt:lpstr>Если ребенок совершил проступок или правонарушение в стенах школы</vt:lpstr>
      <vt:lpstr>Взаимодействуем с учителями-предметниками</vt:lpstr>
      <vt:lpstr>Взаимодействуем с учителями-предметниками</vt:lpstr>
      <vt:lpstr>Взаимодействуем с учителями-предметниками</vt:lpstr>
      <vt:lpstr>Взаимодействуем с учителями-предметниками</vt:lpstr>
      <vt:lpstr>Взаимодействуем с учителями-предметниками</vt:lpstr>
      <vt:lpstr>Взаимодействуем с учителями-предметниками</vt:lpstr>
      <vt:lpstr>Взаимодействуем с учителями-предметниками</vt:lpstr>
      <vt:lpstr>Примерный алгоритм беседы родителя с учителем</vt:lpstr>
      <vt:lpstr>Какую полезную информацию мы можем узнать у учителя</vt:lpstr>
      <vt:lpstr>Причины конфликта между родителем и учителем</vt:lpstr>
      <vt:lpstr>Родительский ресурс</vt:lpstr>
      <vt:lpstr>С педагогом-психологом  и социальным педагогом</vt:lpstr>
      <vt:lpstr>С одноклассниками ребенка  и учащимися школы</vt:lpstr>
      <vt:lpstr>С родительским сообществом</vt:lpstr>
      <vt:lpstr>Реакция на неудачу (родители, дети)</vt:lpstr>
      <vt:lpstr>Мотивация на успех</vt:lpstr>
      <vt:lpstr>Расписание, режим дня</vt:lpstr>
      <vt:lpstr>Определите приоритеты</vt:lpstr>
      <vt:lpstr>Матрица Эйзенхауэра</vt:lpstr>
      <vt:lpstr>Принципы тайм-менеджмента</vt:lpstr>
      <vt:lpstr>Организация рабочего  (учебного) места ребенка</vt:lpstr>
      <vt:lpstr>Выполнение домашнего  задания</vt:lpstr>
      <vt:lpstr>Выполнение домашнего  задания</vt:lpstr>
      <vt:lpstr>Выполнение домашнего  задания</vt:lpstr>
      <vt:lpstr>Рекомендации родителям по подготовке ребенка к экзаменам</vt:lpstr>
      <vt:lpstr>Рекомендации родителям по подготовке ребенка к экзаменам</vt:lpstr>
      <vt:lpstr>Рекомендации родителям по подготовке ребенка к экзаменам</vt:lpstr>
      <vt:lpstr>Развитие адекватной реакции  ребенка на неудачу</vt:lpstr>
      <vt:lpstr>Развитие у ребенка творческого потенциала</vt:lpstr>
      <vt:lpstr>Развитие у ребенка творческого потенциала</vt:lpstr>
      <vt:lpstr>Амбиции родителей  (гений или нормальное детство)</vt:lpstr>
      <vt:lpstr>Почему родители так себя ведут?</vt:lpstr>
      <vt:lpstr>Адекватность интеллектуальной  нагрузки ребенка</vt:lpstr>
      <vt:lpstr>Ошибки</vt:lpstr>
      <vt:lpstr>Ошибки</vt:lpstr>
      <vt:lpstr>Телефоны помощи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82</cp:revision>
  <dcterms:created xsi:type="dcterms:W3CDTF">2022-12-02T08:32:19Z</dcterms:created>
  <dcterms:modified xsi:type="dcterms:W3CDTF">2023-03-17T06:59:14Z</dcterms:modified>
</cp:coreProperties>
</file>